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48"/>
  </p:notesMasterIdLst>
  <p:sldIdLst>
    <p:sldId id="256" r:id="rId2"/>
    <p:sldId id="293" r:id="rId3"/>
    <p:sldId id="263" r:id="rId4"/>
    <p:sldId id="299" r:id="rId5"/>
    <p:sldId id="295" r:id="rId6"/>
    <p:sldId id="300" r:id="rId7"/>
    <p:sldId id="301" r:id="rId8"/>
    <p:sldId id="294" r:id="rId9"/>
    <p:sldId id="296" r:id="rId10"/>
    <p:sldId id="297" r:id="rId11"/>
    <p:sldId id="304" r:id="rId12"/>
    <p:sldId id="305" r:id="rId13"/>
    <p:sldId id="306" r:id="rId14"/>
    <p:sldId id="307" r:id="rId15"/>
    <p:sldId id="302" r:id="rId16"/>
    <p:sldId id="303" r:id="rId17"/>
    <p:sldId id="257" r:id="rId18"/>
    <p:sldId id="265" r:id="rId19"/>
    <p:sldId id="268" r:id="rId20"/>
    <p:sldId id="270" r:id="rId21"/>
    <p:sldId id="271" r:id="rId22"/>
    <p:sldId id="272" r:id="rId23"/>
    <p:sldId id="259" r:id="rId24"/>
    <p:sldId id="266" r:id="rId25"/>
    <p:sldId id="273" r:id="rId26"/>
    <p:sldId id="308" r:id="rId27"/>
    <p:sldId id="310" r:id="rId28"/>
    <p:sldId id="275" r:id="rId29"/>
    <p:sldId id="281" r:id="rId30"/>
    <p:sldId id="276" r:id="rId31"/>
    <p:sldId id="309" r:id="rId32"/>
    <p:sldId id="280" r:id="rId33"/>
    <p:sldId id="292" r:id="rId34"/>
    <p:sldId id="290" r:id="rId35"/>
    <p:sldId id="267" r:id="rId36"/>
    <p:sldId id="285" r:id="rId37"/>
    <p:sldId id="286" r:id="rId38"/>
    <p:sldId id="258" r:id="rId39"/>
    <p:sldId id="287" r:id="rId40"/>
    <p:sldId id="260" r:id="rId41"/>
    <p:sldId id="261" r:id="rId42"/>
    <p:sldId id="264" r:id="rId43"/>
    <p:sldId id="278" r:id="rId44"/>
    <p:sldId id="282" r:id="rId45"/>
    <p:sldId id="291" r:id="rId46"/>
    <p:sldId id="274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8068" autoAdjust="0"/>
    <p:restoredTop sz="75822" autoAdjust="0"/>
  </p:normalViewPr>
  <p:slideViewPr>
    <p:cSldViewPr>
      <p:cViewPr>
        <p:scale>
          <a:sx n="100" d="100"/>
          <a:sy n="100" d="100"/>
        </p:scale>
        <p:origin x="-84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C4AFA-B51D-48C1-8DF7-E8264C4AC109}" type="datetimeFigureOut">
              <a:rPr lang="en-US" smtClean="0"/>
              <a:pPr/>
              <a:t>10/9/2012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E38DF-F24F-4C11-9459-81D01BCEDB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51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the FRBR Final report the committee identified these four primary use cases.</a:t>
            </a:r>
          </a:p>
          <a:p>
            <a:r>
              <a:rPr lang="en-US" baseline="0" dirty="0" smtClean="0"/>
              <a:t>FIND Material based on the user’s search criteria</a:t>
            </a:r>
          </a:p>
          <a:p>
            <a:r>
              <a:rPr lang="en-US" baseline="0" dirty="0" smtClean="0"/>
              <a:t>IDENTIFY the desired entity</a:t>
            </a:r>
          </a:p>
          <a:p>
            <a:r>
              <a:rPr lang="en-US" baseline="0" dirty="0" smtClean="0"/>
              <a:t>SELECT the appropriate entity</a:t>
            </a:r>
          </a:p>
          <a:p>
            <a:r>
              <a:rPr lang="en-US" baseline="0" dirty="0" smtClean="0"/>
              <a:t>OBTAIN gain access to the desired entity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E38DF-F24F-4C11-9459-81D01BCEDB6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60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the FRBR Final report the committee identified these four primary use cases.</a:t>
            </a:r>
          </a:p>
          <a:p>
            <a:r>
              <a:rPr lang="en-US" baseline="0" dirty="0" smtClean="0"/>
              <a:t>FIND Material based on the user’s search criteria</a:t>
            </a:r>
          </a:p>
          <a:p>
            <a:r>
              <a:rPr lang="en-US" baseline="0" dirty="0" smtClean="0"/>
              <a:t>IDENTIFY the desired entity</a:t>
            </a:r>
          </a:p>
          <a:p>
            <a:r>
              <a:rPr lang="en-US" baseline="0" dirty="0" smtClean="0"/>
              <a:t>SELECT the appropriate entity</a:t>
            </a:r>
          </a:p>
          <a:p>
            <a:r>
              <a:rPr lang="en-US" baseline="0" dirty="0" smtClean="0"/>
              <a:t>OBTAIN gain access to the desired entity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E38DF-F24F-4C11-9459-81D01BCEDB6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60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Ballet Carmen can be seen on video, in live</a:t>
            </a:r>
            <a:r>
              <a:rPr lang="en-US" baseline="0" dirty="0" smtClean="0"/>
              <a:t> performances. You can listen to the score. There is also Carmen On Ice and at least one move based on the ballet.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E38DF-F24F-4C11-9459-81D01BCEDB6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4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 is a distinct intellectual creation</a:t>
            </a:r>
            <a:r>
              <a:rPr lang="en-US" baseline="0" dirty="0" smtClean="0"/>
              <a:t> – the concept of Carmen</a:t>
            </a:r>
          </a:p>
          <a:p>
            <a:r>
              <a:rPr lang="en-US" baseline="0" dirty="0" smtClean="0"/>
              <a:t>Expression is a realization of that work – A ballet, the music, translations of a text</a:t>
            </a:r>
          </a:p>
          <a:p>
            <a:r>
              <a:rPr lang="en-US" baseline="0" dirty="0" smtClean="0"/>
              <a:t>Manifestation is a physical embodiment – A companies  version of the ballet, or an arrangement of the score. A movie.</a:t>
            </a:r>
          </a:p>
          <a:p>
            <a:r>
              <a:rPr lang="en-US" baseline="0" dirty="0" smtClean="0"/>
              <a:t>Item – Deals with copies, such as individual CDs of the score.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E38DF-F24F-4C11-9459-81D01BCEDB6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32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E38DF-F24F-4C11-9459-81D01BCEDB6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07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CCO: cataloging cultural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E38DF-F24F-4C11-9459-81D01BCEDB6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25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4A4A-0C0B-451C-ADB2-715C8E97FF38}" type="datetimeFigureOut">
              <a:rPr lang="en-US" smtClean="0"/>
              <a:pPr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4A4A-0C0B-451C-ADB2-715C8E97FF38}" type="datetimeFigureOut">
              <a:rPr lang="en-US" smtClean="0"/>
              <a:pPr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4A4A-0C0B-451C-ADB2-715C8E97FF38}" type="datetimeFigureOut">
              <a:rPr lang="en-US" smtClean="0"/>
              <a:pPr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4A4A-0C0B-451C-ADB2-715C8E97FF38}" type="datetimeFigureOut">
              <a:rPr lang="en-US" smtClean="0"/>
              <a:pPr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4A4A-0C0B-451C-ADB2-715C8E97FF38}" type="datetimeFigureOut">
              <a:rPr lang="en-US" smtClean="0"/>
              <a:pPr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4A4A-0C0B-451C-ADB2-715C8E97FF38}" type="datetimeFigureOut">
              <a:rPr lang="en-US" smtClean="0"/>
              <a:pPr/>
              <a:t>10/9/2012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4A4A-0C0B-451C-ADB2-715C8E97FF38}" type="datetimeFigureOut">
              <a:rPr lang="en-US" smtClean="0"/>
              <a:pPr/>
              <a:t>10/9/2012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4A4A-0C0B-451C-ADB2-715C8E97FF38}" type="datetimeFigureOut">
              <a:rPr lang="en-US" smtClean="0"/>
              <a:pPr/>
              <a:t>10/9/2012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4A4A-0C0B-451C-ADB2-715C8E97FF38}" type="datetimeFigureOut">
              <a:rPr lang="en-US" smtClean="0"/>
              <a:pPr/>
              <a:t>10/9/2012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4A4A-0C0B-451C-ADB2-715C8E97FF38}" type="datetimeFigureOut">
              <a:rPr lang="en-US" smtClean="0"/>
              <a:pPr/>
              <a:t>10/9/2012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4A4A-0C0B-451C-ADB2-715C8E97FF38}" type="datetimeFigureOut">
              <a:rPr lang="en-US" smtClean="0"/>
              <a:pPr/>
              <a:t>10/9/2012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F5F84A4A-0C0B-451C-ADB2-715C8E97FF38}" type="datetimeFigureOut">
              <a:rPr lang="en-US" smtClean="0"/>
              <a:pPr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C06C0B88-49F3-48CC-A177-02BA558E6C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http://www.youtube.com/v/2wNTIPaBbPI?version=3&amp;hl=en_U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Metadata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OLAC   2012-10-18??</a:t>
            </a:r>
          </a:p>
          <a:p>
            <a:r>
              <a:rPr lang="en-US" dirty="0" smtClean="0"/>
              <a:t>Robert </a:t>
            </a:r>
            <a:r>
              <a:rPr lang="en-US" dirty="0" err="1" smtClean="0"/>
              <a:t>Olendorf</a:t>
            </a:r>
            <a:r>
              <a:rPr lang="en-US" dirty="0"/>
              <a:t> </a:t>
            </a:r>
            <a:r>
              <a:rPr lang="en-US" dirty="0" smtClean="0"/>
              <a:t>&amp; Zoe Chao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71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Subjects</a:t>
            </a:r>
            <a:endParaRPr lang="en-US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09600"/>
            <a:ext cx="3276600" cy="5393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466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Work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title of the work</a:t>
            </a:r>
          </a:p>
          <a:p>
            <a:r>
              <a:rPr lang="en-US" dirty="0" smtClean="0"/>
              <a:t>form of work</a:t>
            </a:r>
          </a:p>
          <a:p>
            <a:r>
              <a:rPr lang="en-US" dirty="0" smtClean="0"/>
              <a:t>date of the work</a:t>
            </a:r>
          </a:p>
          <a:p>
            <a:r>
              <a:rPr lang="en-US" dirty="0" smtClean="0"/>
              <a:t>other distinguishing characteristic </a:t>
            </a:r>
          </a:p>
          <a:p>
            <a:r>
              <a:rPr lang="en-US" dirty="0" smtClean="0"/>
              <a:t>intended termination </a:t>
            </a:r>
          </a:p>
          <a:p>
            <a:r>
              <a:rPr lang="en-US" dirty="0" smtClean="0"/>
              <a:t>intended audience </a:t>
            </a:r>
          </a:p>
          <a:p>
            <a:r>
              <a:rPr lang="en-US" dirty="0" smtClean="0"/>
              <a:t>context for the work</a:t>
            </a:r>
          </a:p>
          <a:p>
            <a:r>
              <a:rPr lang="en-US" dirty="0" smtClean="0"/>
              <a:t>medium of performance (musical work) </a:t>
            </a:r>
          </a:p>
          <a:p>
            <a:r>
              <a:rPr lang="en-US" dirty="0" smtClean="0"/>
              <a:t>numeric designation (musical work) </a:t>
            </a:r>
          </a:p>
          <a:p>
            <a:r>
              <a:rPr lang="en-US" dirty="0" smtClean="0"/>
              <a:t>key (musical work) </a:t>
            </a:r>
          </a:p>
          <a:p>
            <a:r>
              <a:rPr lang="en-US" dirty="0" smtClean="0"/>
              <a:t>coordinates (cartographic work) </a:t>
            </a:r>
          </a:p>
          <a:p>
            <a:r>
              <a:rPr lang="en-US" dirty="0" smtClean="0"/>
              <a:t>equinox (cartographic work)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Expression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title of the expression</a:t>
            </a:r>
          </a:p>
          <a:p>
            <a:r>
              <a:rPr lang="en-US" dirty="0" smtClean="0"/>
              <a:t>form of expression </a:t>
            </a:r>
          </a:p>
          <a:p>
            <a:r>
              <a:rPr lang="en-US" dirty="0" smtClean="0"/>
              <a:t>date of expression </a:t>
            </a:r>
          </a:p>
          <a:p>
            <a:r>
              <a:rPr lang="en-US" dirty="0" smtClean="0"/>
              <a:t>language of expression </a:t>
            </a:r>
          </a:p>
          <a:p>
            <a:r>
              <a:rPr lang="en-US" dirty="0" smtClean="0"/>
              <a:t>other distinguishing characteristic </a:t>
            </a:r>
          </a:p>
          <a:p>
            <a:r>
              <a:rPr lang="en-US" dirty="0" smtClean="0"/>
              <a:t>extensibility of expression </a:t>
            </a:r>
          </a:p>
          <a:p>
            <a:r>
              <a:rPr lang="en-US" dirty="0" err="1" smtClean="0"/>
              <a:t>revisability</a:t>
            </a:r>
            <a:r>
              <a:rPr lang="en-US" dirty="0" smtClean="0"/>
              <a:t> of expression </a:t>
            </a:r>
          </a:p>
          <a:p>
            <a:r>
              <a:rPr lang="en-US" dirty="0" smtClean="0"/>
              <a:t>extent of the expression </a:t>
            </a:r>
          </a:p>
          <a:p>
            <a:r>
              <a:rPr lang="en-US" dirty="0" smtClean="0"/>
              <a:t>summarization of content </a:t>
            </a:r>
          </a:p>
          <a:p>
            <a:r>
              <a:rPr lang="en-US" dirty="0" smtClean="0"/>
              <a:t>context for the expression </a:t>
            </a:r>
          </a:p>
          <a:p>
            <a:r>
              <a:rPr lang="en-US" dirty="0" smtClean="0"/>
              <a:t>critical response to the </a:t>
            </a:r>
            <a:r>
              <a:rPr lang="en-US" dirty="0" smtClean="0"/>
              <a:t>expression</a:t>
            </a:r>
          </a:p>
          <a:p>
            <a:r>
              <a:rPr lang="en-US" dirty="0" smtClean="0"/>
              <a:t>use </a:t>
            </a:r>
            <a:r>
              <a:rPr lang="en-US" dirty="0" smtClean="0"/>
              <a:t>restrictions on the expression </a:t>
            </a:r>
          </a:p>
          <a:p>
            <a:r>
              <a:rPr lang="en-US" dirty="0" smtClean="0"/>
              <a:t>sequencing pattern (serial) </a:t>
            </a:r>
          </a:p>
          <a:p>
            <a:r>
              <a:rPr lang="en-US" dirty="0" smtClean="0"/>
              <a:t>expected regularity of issue (serial) </a:t>
            </a:r>
          </a:p>
          <a:p>
            <a:r>
              <a:rPr lang="en-US" dirty="0" smtClean="0"/>
              <a:t>expected frequency of issue (serial)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type of score (musical notation) </a:t>
            </a:r>
          </a:p>
          <a:p>
            <a:r>
              <a:rPr lang="en-US" dirty="0" smtClean="0"/>
              <a:t>medium of performance (musical notation or recorded sound) </a:t>
            </a:r>
          </a:p>
          <a:p>
            <a:r>
              <a:rPr lang="en-US" dirty="0" smtClean="0"/>
              <a:t>scale (cartographic image/object) </a:t>
            </a:r>
          </a:p>
          <a:p>
            <a:r>
              <a:rPr lang="en-US" dirty="0" smtClean="0"/>
              <a:t>projection (cartographic image/object) </a:t>
            </a:r>
          </a:p>
          <a:p>
            <a:r>
              <a:rPr lang="en-US" dirty="0" smtClean="0"/>
              <a:t>presentation technique (cartographic image/object) </a:t>
            </a:r>
          </a:p>
          <a:p>
            <a:r>
              <a:rPr lang="en-US" dirty="0" smtClean="0"/>
              <a:t>representation of relief (cartographic image/object) </a:t>
            </a:r>
          </a:p>
          <a:p>
            <a:r>
              <a:rPr lang="en-US" dirty="0" smtClean="0"/>
              <a:t>geodetic, grid, and vertical measurement (cartographic image/object) </a:t>
            </a:r>
          </a:p>
          <a:p>
            <a:r>
              <a:rPr lang="en-US" dirty="0" smtClean="0"/>
              <a:t>recording technique (remote sensing image) </a:t>
            </a:r>
          </a:p>
          <a:p>
            <a:r>
              <a:rPr lang="en-US" dirty="0" smtClean="0"/>
              <a:t>special characteristic (remote sensing image) </a:t>
            </a:r>
          </a:p>
          <a:p>
            <a:r>
              <a:rPr lang="en-US" dirty="0" smtClean="0"/>
              <a:t>technique (graphic or projected image) 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Manifestation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title of the manifestation</a:t>
            </a:r>
          </a:p>
          <a:p>
            <a:r>
              <a:rPr lang="en-US" dirty="0" smtClean="0"/>
              <a:t>statement of responsibility </a:t>
            </a:r>
          </a:p>
          <a:p>
            <a:r>
              <a:rPr lang="en-US" dirty="0" smtClean="0"/>
              <a:t>edition/issue designation </a:t>
            </a:r>
          </a:p>
          <a:p>
            <a:r>
              <a:rPr lang="en-US" dirty="0" smtClean="0"/>
              <a:t>place of publication/distribution </a:t>
            </a:r>
          </a:p>
          <a:p>
            <a:r>
              <a:rPr lang="en-US" dirty="0" smtClean="0"/>
              <a:t>publisher/distributor </a:t>
            </a:r>
          </a:p>
          <a:p>
            <a:r>
              <a:rPr lang="en-US" dirty="0" smtClean="0"/>
              <a:t>date of publication/distribution </a:t>
            </a:r>
          </a:p>
          <a:p>
            <a:r>
              <a:rPr lang="en-US" dirty="0" smtClean="0"/>
              <a:t>fabricator/manufacturer </a:t>
            </a:r>
          </a:p>
          <a:p>
            <a:r>
              <a:rPr lang="en-US" dirty="0" smtClean="0"/>
              <a:t>series statement </a:t>
            </a:r>
          </a:p>
          <a:p>
            <a:r>
              <a:rPr lang="en-US" dirty="0" smtClean="0"/>
              <a:t>form of carrier </a:t>
            </a:r>
          </a:p>
          <a:p>
            <a:r>
              <a:rPr lang="en-US" dirty="0" smtClean="0"/>
              <a:t>extent of the carrier </a:t>
            </a:r>
          </a:p>
          <a:p>
            <a:r>
              <a:rPr lang="en-US" dirty="0" smtClean="0"/>
              <a:t>physical medium </a:t>
            </a:r>
          </a:p>
          <a:p>
            <a:r>
              <a:rPr lang="en-US" dirty="0" smtClean="0"/>
              <a:t>capture mode </a:t>
            </a:r>
          </a:p>
          <a:p>
            <a:r>
              <a:rPr lang="en-US" dirty="0" smtClean="0"/>
              <a:t>dimensions of the carrier </a:t>
            </a:r>
          </a:p>
          <a:p>
            <a:r>
              <a:rPr lang="en-US" dirty="0" smtClean="0"/>
              <a:t>manifestation identifier </a:t>
            </a:r>
          </a:p>
          <a:p>
            <a:r>
              <a:rPr lang="en-US" dirty="0" smtClean="0"/>
              <a:t>source for acquisition/access authorization </a:t>
            </a:r>
          </a:p>
          <a:p>
            <a:r>
              <a:rPr lang="en-US" dirty="0" smtClean="0"/>
              <a:t>terms of availability </a:t>
            </a:r>
          </a:p>
          <a:p>
            <a:r>
              <a:rPr lang="en-US" dirty="0" smtClean="0"/>
              <a:t>access restrictions on the manifestation</a:t>
            </a:r>
          </a:p>
          <a:p>
            <a:r>
              <a:rPr lang="en-US" dirty="0" smtClean="0"/>
              <a:t>typeface (printed book) </a:t>
            </a:r>
          </a:p>
          <a:p>
            <a:r>
              <a:rPr lang="en-US" dirty="0" smtClean="0"/>
              <a:t>type size (printed book)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foliation (hand-printed book) </a:t>
            </a:r>
          </a:p>
          <a:p>
            <a:r>
              <a:rPr lang="en-US" dirty="0" smtClean="0"/>
              <a:t>collation (hand-printed book) </a:t>
            </a:r>
          </a:p>
          <a:p>
            <a:r>
              <a:rPr lang="en-US" dirty="0" smtClean="0"/>
              <a:t>publication status (serial) </a:t>
            </a:r>
          </a:p>
          <a:p>
            <a:r>
              <a:rPr lang="en-US" dirty="0" smtClean="0"/>
              <a:t>numbering (serial) </a:t>
            </a:r>
          </a:p>
          <a:p>
            <a:r>
              <a:rPr lang="en-US" dirty="0" smtClean="0"/>
              <a:t>playing speed (sound recording) </a:t>
            </a:r>
          </a:p>
          <a:p>
            <a:r>
              <a:rPr lang="en-US" dirty="0" smtClean="0"/>
              <a:t>groove width (sound recording) </a:t>
            </a:r>
          </a:p>
          <a:p>
            <a:r>
              <a:rPr lang="en-US" dirty="0" smtClean="0"/>
              <a:t>kind of cutting (sound recording) </a:t>
            </a:r>
          </a:p>
          <a:p>
            <a:r>
              <a:rPr lang="en-US" dirty="0" smtClean="0"/>
              <a:t>tape configuration (sound recording) </a:t>
            </a:r>
          </a:p>
          <a:p>
            <a:r>
              <a:rPr lang="en-US" dirty="0" smtClean="0"/>
              <a:t>kind of sound (sound recording) </a:t>
            </a:r>
          </a:p>
          <a:p>
            <a:r>
              <a:rPr lang="en-US" dirty="0" smtClean="0"/>
              <a:t>special reproduction characteristic (sound recording) </a:t>
            </a:r>
          </a:p>
          <a:p>
            <a:r>
              <a:rPr lang="en-US" dirty="0" err="1" smtClean="0"/>
              <a:t>colour</a:t>
            </a:r>
            <a:r>
              <a:rPr lang="en-US" dirty="0" smtClean="0"/>
              <a:t> (image) </a:t>
            </a:r>
          </a:p>
          <a:p>
            <a:r>
              <a:rPr lang="en-US" dirty="0" smtClean="0"/>
              <a:t>reduction ratio (microform) </a:t>
            </a:r>
          </a:p>
          <a:p>
            <a:r>
              <a:rPr lang="en-US" dirty="0" smtClean="0"/>
              <a:t>polarity (microform or visual projection) </a:t>
            </a:r>
          </a:p>
          <a:p>
            <a:r>
              <a:rPr lang="en-US" dirty="0" smtClean="0"/>
              <a:t>generation (microform or visual projection) </a:t>
            </a:r>
          </a:p>
          <a:p>
            <a:r>
              <a:rPr lang="en-US" dirty="0" smtClean="0"/>
              <a:t>presentation format (visual projection) </a:t>
            </a:r>
          </a:p>
          <a:p>
            <a:r>
              <a:rPr lang="en-US" dirty="0" smtClean="0"/>
              <a:t>system requirements (electronic resource) </a:t>
            </a:r>
          </a:p>
          <a:p>
            <a:r>
              <a:rPr lang="en-US" dirty="0" smtClean="0"/>
              <a:t>file characteristics (electronic resource) </a:t>
            </a:r>
          </a:p>
          <a:p>
            <a:r>
              <a:rPr lang="en-US" dirty="0" smtClean="0"/>
              <a:t>mode of access (remote access electronic resource) </a:t>
            </a:r>
          </a:p>
          <a:p>
            <a:r>
              <a:rPr lang="en-US" dirty="0" smtClean="0"/>
              <a:t>access address (remote access electronic resource)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Item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item identifier </a:t>
            </a:r>
          </a:p>
          <a:p>
            <a:r>
              <a:rPr lang="en-US" sz="2000" dirty="0" smtClean="0"/>
              <a:t>fingerprint </a:t>
            </a:r>
          </a:p>
          <a:p>
            <a:r>
              <a:rPr lang="en-US" sz="2000" dirty="0" smtClean="0"/>
              <a:t>provenance of the item</a:t>
            </a:r>
          </a:p>
          <a:p>
            <a:r>
              <a:rPr lang="en-US" sz="2000" dirty="0" smtClean="0"/>
              <a:t>marks/inscriptions </a:t>
            </a:r>
          </a:p>
          <a:p>
            <a:r>
              <a:rPr lang="en-US" sz="2000" dirty="0" smtClean="0"/>
              <a:t>exhibition history </a:t>
            </a:r>
          </a:p>
          <a:p>
            <a:r>
              <a:rPr lang="en-US" sz="2000" dirty="0" smtClean="0"/>
              <a:t>condition of the item</a:t>
            </a:r>
          </a:p>
          <a:p>
            <a:r>
              <a:rPr lang="en-US" sz="2000" dirty="0" smtClean="0"/>
              <a:t>treatment history </a:t>
            </a:r>
          </a:p>
          <a:p>
            <a:r>
              <a:rPr lang="en-US" sz="2000" dirty="0" smtClean="0"/>
              <a:t>scheduled treatment </a:t>
            </a:r>
          </a:p>
          <a:p>
            <a:r>
              <a:rPr lang="en-US" sz="2000" dirty="0" smtClean="0"/>
              <a:t>access restrictions on the item</a:t>
            </a:r>
            <a:endParaRPr lang="en-US"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FRBR Buys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explicit </a:t>
            </a:r>
            <a:r>
              <a:rPr lang="en-US" dirty="0"/>
              <a:t>r</a:t>
            </a:r>
            <a:r>
              <a:rPr lang="en-US" dirty="0" smtClean="0"/>
              <a:t>elationship between entities</a:t>
            </a:r>
          </a:p>
          <a:p>
            <a:endParaRPr lang="en-US" dirty="0" smtClean="0"/>
          </a:p>
          <a:p>
            <a:r>
              <a:rPr lang="en-US" dirty="0" smtClean="0"/>
              <a:t>A mechanism for determining what attributes are required </a:t>
            </a:r>
          </a:p>
          <a:p>
            <a:endParaRPr lang="en-US" dirty="0"/>
          </a:p>
          <a:p>
            <a:r>
              <a:rPr lang="en-US" dirty="0" smtClean="0"/>
              <a:t>A common language</a:t>
            </a:r>
          </a:p>
          <a:p>
            <a:endParaRPr lang="en-US" dirty="0"/>
          </a:p>
          <a:p>
            <a:r>
              <a:rPr lang="en-US" dirty="0" smtClean="0"/>
              <a:t>A framework for extension and schema creation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165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 a metadata record using FRBR for the given objects.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52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metadata?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Does </a:t>
            </a:r>
            <a:r>
              <a:rPr lang="en-US" dirty="0"/>
              <a:t>it have to be….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800" dirty="0"/>
              <a:t>in XML?</a:t>
            </a:r>
          </a:p>
          <a:p>
            <a:pPr lvl="1"/>
            <a:r>
              <a:rPr lang="en-US" sz="2800" dirty="0"/>
              <a:t>in the Web environment?</a:t>
            </a:r>
          </a:p>
          <a:p>
            <a:pPr lvl="1"/>
            <a:r>
              <a:rPr lang="en-US" sz="2800" dirty="0"/>
              <a:t>machine readable?</a:t>
            </a:r>
          </a:p>
          <a:p>
            <a:pPr lvl="1"/>
            <a:r>
              <a:rPr lang="en-US" sz="2800" dirty="0"/>
              <a:t>for electronic resources only? </a:t>
            </a:r>
          </a:p>
        </p:txBody>
      </p:sp>
    </p:spTree>
    <p:extLst>
      <p:ext uri="{BB962C8B-B14F-4D97-AF65-F5344CB8AC3E}">
        <p14:creationId xmlns:p14="http://schemas.microsoft.com/office/powerpoint/2010/main" val="3582225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metadata?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4732" y="685800"/>
            <a:ext cx="5918336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1445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is…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Metadata is essential in providing the means to </a:t>
            </a:r>
            <a:r>
              <a:rPr lang="en-US" dirty="0">
                <a:solidFill>
                  <a:srgbClr val="FFC000"/>
                </a:solidFill>
              </a:rPr>
              <a:t>describe, share, search, manage and </a:t>
            </a:r>
            <a:r>
              <a:rPr lang="en-US" dirty="0" smtClean="0">
                <a:solidFill>
                  <a:srgbClr val="FFC000"/>
                </a:solidFill>
              </a:rPr>
              <a:t>preserve (and understand - </a:t>
            </a:r>
            <a:r>
              <a:rPr lang="en-US" i="1" dirty="0" smtClean="0">
                <a:solidFill>
                  <a:srgbClr val="FFC000"/>
                </a:solidFill>
              </a:rPr>
              <a:t>RO</a:t>
            </a:r>
            <a:r>
              <a:rPr lang="en-US" dirty="0" smtClean="0">
                <a:solidFill>
                  <a:srgbClr val="FFC000"/>
                </a:solidFill>
              </a:rPr>
              <a:t>)</a:t>
            </a:r>
            <a:r>
              <a:rPr lang="en-US" dirty="0" smtClean="0"/>
              <a:t> </a:t>
            </a:r>
            <a:r>
              <a:rPr lang="en-US" dirty="0"/>
              <a:t>our </a:t>
            </a:r>
            <a:r>
              <a:rPr lang="en-US" strike="sngStrike" dirty="0"/>
              <a:t>digital</a:t>
            </a:r>
            <a:r>
              <a:rPr lang="en-US" dirty="0"/>
              <a:t> resources, ensuring maximum potential for use and re-use throughout their lifecycle. The selection of metadata, and its management and administration, </a:t>
            </a:r>
            <a:r>
              <a:rPr lang="en-US" dirty="0">
                <a:solidFill>
                  <a:srgbClr val="FFC000"/>
                </a:solidFill>
              </a:rPr>
              <a:t>should be tailored to meet the specific needs of the collection and its various users</a:t>
            </a:r>
            <a:r>
              <a:rPr lang="en-US" dirty="0"/>
              <a:t>, and follow established best practice, where it exists, within the community in which you are working.  While metadata should be created </a:t>
            </a:r>
            <a:r>
              <a:rPr lang="en-US" dirty="0" smtClean="0"/>
              <a:t>focusing </a:t>
            </a:r>
            <a:r>
              <a:rPr lang="en-US" dirty="0"/>
              <a:t>on the resource at hand, ideally some thought should also be made towards making it possible to share your data with other collections, catalogues and systems to </a:t>
            </a:r>
            <a:r>
              <a:rPr lang="en-US" dirty="0" err="1"/>
              <a:t>maximise</a:t>
            </a:r>
            <a:r>
              <a:rPr lang="en-US" dirty="0"/>
              <a:t> the potential use and re-use of resources.</a:t>
            </a:r>
          </a:p>
        </p:txBody>
      </p:sp>
    </p:spTree>
    <p:extLst>
      <p:ext uri="{BB962C8B-B14F-4D97-AF65-F5344CB8AC3E}">
        <p14:creationId xmlns:p14="http://schemas.microsoft.com/office/powerpoint/2010/main" val="58951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Metadata</a:t>
            </a:r>
          </a:p>
          <a:p>
            <a:pPr lvl="1"/>
            <a:r>
              <a:rPr lang="en-US" dirty="0" smtClean="0"/>
              <a:t>Descriptive</a:t>
            </a:r>
          </a:p>
          <a:p>
            <a:pPr lvl="1"/>
            <a:r>
              <a:rPr lang="en-US" dirty="0" smtClean="0"/>
              <a:t>Administrative</a:t>
            </a:r>
          </a:p>
          <a:p>
            <a:r>
              <a:rPr lang="en-US" dirty="0" smtClean="0"/>
              <a:t>XML and RDF</a:t>
            </a:r>
          </a:p>
          <a:p>
            <a:r>
              <a:rPr lang="en-US" dirty="0" smtClean="0"/>
              <a:t>MIA (metadata in action)</a:t>
            </a:r>
          </a:p>
          <a:p>
            <a:pPr lvl="1"/>
            <a:r>
              <a:rPr lang="en-US" dirty="0" smtClean="0"/>
              <a:t>OAIPMH</a:t>
            </a:r>
          </a:p>
          <a:p>
            <a:pPr lvl="1"/>
            <a:r>
              <a:rPr lang="en-US" dirty="0" smtClean="0"/>
              <a:t>Web search</a:t>
            </a:r>
          </a:p>
          <a:p>
            <a:r>
              <a:rPr lang="en-US" dirty="0" smtClean="0"/>
              <a:t>Hands on exercise (METS)</a:t>
            </a:r>
          </a:p>
        </p:txBody>
      </p:sp>
    </p:spTree>
    <p:extLst>
      <p:ext uri="{BB962C8B-B14F-4D97-AF65-F5344CB8AC3E}">
        <p14:creationId xmlns:p14="http://schemas.microsoft.com/office/powerpoint/2010/main" val="333418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is…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about data.</a:t>
            </a:r>
          </a:p>
          <a:p>
            <a:endParaRPr lang="en-US" dirty="0"/>
          </a:p>
          <a:p>
            <a:r>
              <a:rPr lang="en-US" dirty="0" smtClean="0"/>
              <a:t>to impose some order in a disordered information universe. (Carl </a:t>
            </a:r>
            <a:r>
              <a:rPr lang="en-US" dirty="0" err="1" smtClean="0"/>
              <a:t>Lagoze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constructed, constructive, and actionable. (Karen Coyle)</a:t>
            </a:r>
          </a:p>
        </p:txBody>
      </p:sp>
    </p:spTree>
    <p:extLst>
      <p:ext uri="{BB962C8B-B14F-4D97-AF65-F5344CB8AC3E}">
        <p14:creationId xmlns:p14="http://schemas.microsoft.com/office/powerpoint/2010/main" val="3451407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is…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“structured </a:t>
            </a:r>
            <a:r>
              <a:rPr lang="en-US" dirty="0"/>
              <a:t>information that describes, explains, locates, or otherwise makes it easier to retrieve, use, or manage an information </a:t>
            </a:r>
            <a:r>
              <a:rPr lang="en-US" dirty="0" smtClean="0"/>
              <a:t>resource.”</a:t>
            </a:r>
            <a:endParaRPr lang="en-US" dirty="0"/>
          </a:p>
          <a:p>
            <a:pPr marL="0" indent="0" algn="r">
              <a:buNone/>
            </a:pPr>
            <a:r>
              <a:rPr lang="en-US" sz="1800" dirty="0"/>
              <a:t>NISO (2004). Understanding Metadata.</a:t>
            </a:r>
          </a:p>
          <a:p>
            <a:pPr marL="0" indent="0" algn="r">
              <a:buNone/>
            </a:pPr>
            <a:r>
              <a:rPr lang="en-US" sz="1800" dirty="0"/>
              <a:t>http://www.niso.org/standards/resources/UnderstandingMetadata.pdf </a:t>
            </a:r>
          </a:p>
          <a:p>
            <a:endParaRPr lang="en-US" dirty="0" smtClean="0"/>
          </a:p>
          <a:p>
            <a:r>
              <a:rPr lang="en-US" dirty="0"/>
              <a:t>“structured, encoded data that describe characteristics of information-bearing entities to aid in the identification, discovery, assessment, and management of the described entities</a:t>
            </a:r>
            <a:r>
              <a:rPr lang="en-US" dirty="0" smtClean="0"/>
              <a:t>.” </a:t>
            </a:r>
            <a:endParaRPr lang="en-US" dirty="0"/>
          </a:p>
          <a:p>
            <a:pPr marL="365760" lvl="1" indent="0" algn="r">
              <a:buNone/>
            </a:pPr>
            <a:r>
              <a:rPr lang="en-US" sz="1800" dirty="0">
                <a:solidFill>
                  <a:schemeClr val="tx1">
                    <a:lumMod val="95000"/>
                  </a:schemeClr>
                </a:solidFill>
              </a:rPr>
              <a:t>ALA Committee on Cataloging: Description and </a:t>
            </a:r>
            <a:r>
              <a:rPr lang="en-US" sz="1800" dirty="0" smtClean="0">
                <a:solidFill>
                  <a:schemeClr val="tx1">
                    <a:lumMod val="95000"/>
                  </a:schemeClr>
                </a:solidFill>
              </a:rPr>
              <a:t>Access</a:t>
            </a:r>
            <a:endParaRPr lang="en-US" sz="18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603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Boil down…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Structured data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Facilitate some types of actions </a:t>
            </a:r>
          </a:p>
          <a:p>
            <a:pPr lvl="1"/>
            <a:r>
              <a:rPr lang="en-US" dirty="0" smtClean="0"/>
              <a:t>Find, identify, select, and obtain (FRBR)</a:t>
            </a:r>
          </a:p>
          <a:p>
            <a:pPr lvl="1"/>
            <a:r>
              <a:rPr lang="en-US" dirty="0" smtClean="0"/>
              <a:t>Organization &amp; management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The difference between data, metadata, and meta-metadata is often one of perspective. (</a:t>
            </a:r>
            <a:r>
              <a:rPr lang="en-US" dirty="0" err="1" smtClean="0"/>
              <a:t>Jenn</a:t>
            </a:r>
            <a:r>
              <a:rPr lang="en-US" dirty="0" smtClean="0"/>
              <a:t> Riley)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425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9063" y="5638800"/>
            <a:ext cx="7360537" cy="533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 smtClean="0"/>
              <a:t>http://youtu.be/2wNTIPaBbPI</a:t>
            </a:r>
            <a:endParaRPr lang="en-US" sz="1800" dirty="0"/>
          </a:p>
        </p:txBody>
      </p:sp>
      <p:pic>
        <p:nvPicPr>
          <p:cNvPr id="5" name="2wNTIPaBbPI?version=3&amp;hl=en_US"/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569718" y="914400"/>
            <a:ext cx="6095238" cy="4571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153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2" t="8579" r="33635" b="24745"/>
          <a:stretch/>
        </p:blipFill>
        <p:spPr bwMode="auto">
          <a:xfrm>
            <a:off x="203886" y="163490"/>
            <a:ext cx="8775234" cy="6618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245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Creates Metadata?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3529890" cy="265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914400"/>
            <a:ext cx="3535363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5081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Open Archive Information Systems Metadata Ontology</a:t>
            </a:r>
            <a:endParaRPr lang="en-US" sz="4400" dirty="0"/>
          </a:p>
        </p:txBody>
      </p:sp>
      <p:pic>
        <p:nvPicPr>
          <p:cNvPr id="4" name="Content Placeholder 3" descr="shaon-fig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54788" y="685800"/>
            <a:ext cx="6358224" cy="3886200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Representation Metadata</a:t>
            </a:r>
            <a:endParaRPr lang="en-US" dirty="0"/>
          </a:p>
        </p:txBody>
      </p:sp>
      <p:pic>
        <p:nvPicPr>
          <p:cNvPr id="8" name="Content Placeholder 7" descr="rep-md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99740" y="842673"/>
            <a:ext cx="3182119" cy="3300991"/>
          </a:xfrm>
        </p:spPr>
      </p:pic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The “</a:t>
            </a:r>
            <a:r>
              <a:rPr lang="en-US" dirty="0" err="1" smtClean="0"/>
              <a:t>represenational</a:t>
            </a:r>
            <a:r>
              <a:rPr lang="en-US" dirty="0" smtClean="0"/>
              <a:t> network” can get big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Stopping rules?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Metadata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dirty="0" smtClean="0"/>
              <a:t>Identifies </a:t>
            </a:r>
            <a:r>
              <a:rPr lang="en-US" dirty="0"/>
              <a:t>a resource and describes its intellectual content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T</a:t>
            </a:r>
            <a:r>
              <a:rPr lang="en-US" dirty="0" smtClean="0"/>
              <a:t>itle</a:t>
            </a:r>
            <a:r>
              <a:rPr lang="en-US" dirty="0"/>
              <a:t>, author, keywords…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MARC, DC, EAD</a:t>
            </a:r>
            <a:r>
              <a:rPr lang="en-US" dirty="0" smtClean="0"/>
              <a:t>…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To find, access and manage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12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focuses </a:t>
            </a:r>
            <a:r>
              <a:rPr lang="en-US" dirty="0"/>
              <a:t>on how a digital object was created</a:t>
            </a:r>
          </a:p>
          <a:p>
            <a:pPr lvl="1"/>
            <a:r>
              <a:rPr lang="en-US" dirty="0"/>
              <a:t>format, identifier, date…</a:t>
            </a:r>
          </a:p>
          <a:p>
            <a:pPr lvl="1"/>
            <a:r>
              <a:rPr lang="en-US" dirty="0"/>
              <a:t>MIX, NISO Z39.87, </a:t>
            </a:r>
            <a:r>
              <a:rPr lang="en-US" dirty="0" err="1"/>
              <a:t>TextMD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Use: manage,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5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73608"/>
            <a:ext cx="5320496" cy="42031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53200" y="381000"/>
            <a:ext cx="160492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sz="2400" dirty="0" smtClean="0"/>
              <a:t>FIND</a:t>
            </a:r>
          </a:p>
          <a:p>
            <a:pPr>
              <a:lnSpc>
                <a:spcPct val="300000"/>
              </a:lnSpc>
            </a:pPr>
            <a:r>
              <a:rPr lang="en-US" sz="2400" dirty="0" smtClean="0"/>
              <a:t>IDENTIFY</a:t>
            </a:r>
          </a:p>
          <a:p>
            <a:pPr>
              <a:lnSpc>
                <a:spcPct val="300000"/>
              </a:lnSpc>
            </a:pPr>
            <a:r>
              <a:rPr lang="en-US" sz="2400" dirty="0" smtClean="0"/>
              <a:t>SELECT</a:t>
            </a:r>
          </a:p>
          <a:p>
            <a:pPr>
              <a:lnSpc>
                <a:spcPct val="300000"/>
              </a:lnSpc>
            </a:pPr>
            <a:r>
              <a:rPr lang="en-US" sz="2400" dirty="0" smtClean="0"/>
              <a:t>OBTAIN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8486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Preservation Provenance Metadata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dirty="0" smtClean="0"/>
              <a:t>contains </a:t>
            </a:r>
            <a:r>
              <a:rPr lang="en-US" dirty="0"/>
              <a:t>information needed to archive and preserve a </a:t>
            </a:r>
            <a:r>
              <a:rPr lang="en-US" dirty="0" smtClean="0"/>
              <a:t>resource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Provides a history of ownership and changes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/>
              <a:t>OAIS, </a:t>
            </a:r>
            <a:r>
              <a:rPr lang="en-US" dirty="0" smtClean="0"/>
              <a:t>PREMIS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453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Rights Metadata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 smtClean="0"/>
              <a:t>Specifies </a:t>
            </a:r>
            <a:r>
              <a:rPr lang="en-US" dirty="0"/>
              <a:t>intellectual property rights and permissions</a:t>
            </a:r>
          </a:p>
          <a:p>
            <a:pPr lvl="1">
              <a:lnSpc>
                <a:spcPct val="200000"/>
              </a:lnSpc>
            </a:pPr>
            <a:r>
              <a:rPr lang="en-US" dirty="0" err="1"/>
              <a:t>CopyrightMD</a:t>
            </a:r>
            <a:r>
              <a:rPr lang="en-US" dirty="0"/>
              <a:t>, </a:t>
            </a:r>
            <a:endParaRPr lang="en-US" dirty="0" smtClean="0"/>
          </a:p>
          <a:p>
            <a:pPr lvl="1">
              <a:lnSpc>
                <a:spcPct val="200000"/>
              </a:lnSpc>
            </a:pPr>
            <a:r>
              <a:rPr lang="en-US" dirty="0" smtClean="0"/>
              <a:t>Creative Commons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Apache Software License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GNU GPL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453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8083" y="6172200"/>
            <a:ext cx="6028117" cy="348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http://www.flickr.com/photos/8601342@N03/8031470074/in/photostream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5" t="16026" r="7858" b="10013"/>
          <a:stretch/>
        </p:blipFill>
        <p:spPr bwMode="auto">
          <a:xfrm>
            <a:off x="827982" y="576648"/>
            <a:ext cx="7492234" cy="544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27982" y="4048897"/>
            <a:ext cx="3896418" cy="457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867400" y="1219200"/>
            <a:ext cx="2286000" cy="3048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91200" y="5791200"/>
            <a:ext cx="1905000" cy="2286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67400" y="2133600"/>
            <a:ext cx="2362200" cy="8382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67400" y="4876800"/>
            <a:ext cx="2286000" cy="4572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37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vs. Semantic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19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33400" y="5715000"/>
            <a:ext cx="8153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ctr"/>
            <a:r>
              <a:rPr lang="en-US" sz="1400" dirty="0" smtClean="0">
                <a:solidFill>
                  <a:schemeClr val="tx1"/>
                </a:solidFill>
                <a:latin typeface="+mn-lt"/>
              </a:rPr>
              <a:t>From “Metadata for All” by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</a:rPr>
              <a:t>Elings</a:t>
            </a: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 &amp;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</a:rPr>
              <a:t>Waibel</a:t>
            </a: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. &lt;http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://</a:t>
            </a: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firstmonday.org/htbin/cgiwrap/bin/ojs/index.php/fm/article/view/1628/1543&gt;</a:t>
            </a:r>
            <a:endParaRPr lang="en-US" sz="1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07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944" y="762000"/>
            <a:ext cx="5934311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1754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structure?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Syntax: XML </a:t>
            </a:r>
          </a:p>
          <a:p>
            <a:endParaRPr lang="en-US" dirty="0"/>
          </a:p>
          <a:p>
            <a:r>
              <a:rPr lang="en-US" dirty="0" smtClean="0"/>
              <a:t>Semantic: </a:t>
            </a:r>
            <a:r>
              <a:rPr lang="en-US" dirty="0" smtClean="0"/>
              <a:t>Metadata scheme</a:t>
            </a:r>
          </a:p>
          <a:p>
            <a:endParaRPr lang="en-US" dirty="0"/>
          </a:p>
          <a:p>
            <a:r>
              <a:rPr lang="en-US" dirty="0" smtClean="0"/>
              <a:t>Semantic: Controlled </a:t>
            </a:r>
            <a:r>
              <a:rPr lang="en-US" dirty="0" smtClean="0"/>
              <a:t>vocabulary</a:t>
            </a:r>
          </a:p>
          <a:p>
            <a:endParaRPr lang="en-US" dirty="0"/>
          </a:p>
          <a:p>
            <a:r>
              <a:rPr lang="en-US" dirty="0" smtClean="0"/>
              <a:t>Semantic: RDF Ontology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972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41" y="609600"/>
            <a:ext cx="618911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2835682"/>
            <a:ext cx="4343400" cy="209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236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6" t="13462" r="15627" b="24049"/>
          <a:stretch/>
        </p:blipFill>
        <p:spPr bwMode="auto">
          <a:xfrm>
            <a:off x="304800" y="228600"/>
            <a:ext cx="8610600" cy="645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96296" y="4648200"/>
            <a:ext cx="5075903" cy="91440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381000"/>
            <a:ext cx="3200400" cy="152400"/>
          </a:xfrm>
          <a:prstGeom prst="rect">
            <a:avLst/>
          </a:prstGeom>
          <a:noFill/>
          <a:ln w="15875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95800" y="685800"/>
            <a:ext cx="4267200" cy="228600"/>
          </a:xfrm>
          <a:prstGeom prst="rect">
            <a:avLst/>
          </a:prstGeom>
          <a:noFill/>
          <a:ln w="15875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276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XML?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 we need markup?</a:t>
            </a:r>
          </a:p>
        </p:txBody>
      </p:sp>
    </p:spTree>
    <p:extLst>
      <p:ext uri="{BB962C8B-B14F-4D97-AF65-F5344CB8AC3E}">
        <p14:creationId xmlns:p14="http://schemas.microsoft.com/office/powerpoint/2010/main" val="938150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Simple to understand and </a:t>
            </a:r>
            <a:r>
              <a:rPr lang="en-US" dirty="0" smtClean="0"/>
              <a:t>construct</a:t>
            </a:r>
            <a:endParaRPr lang="en-US" dirty="0" smtClean="0"/>
          </a:p>
          <a:p>
            <a:r>
              <a:rPr lang="en-US" dirty="0" smtClean="0"/>
              <a:t>Universal</a:t>
            </a:r>
          </a:p>
          <a:p>
            <a:r>
              <a:rPr lang="en-US" dirty="0" smtClean="0"/>
              <a:t>Both human and machine readable</a:t>
            </a:r>
          </a:p>
          <a:p>
            <a:r>
              <a:rPr lang="en-US" dirty="0" smtClean="0"/>
              <a:t>Easy to transform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774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5400" y="304800"/>
            <a:ext cx="160492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sz="2400" dirty="0" smtClean="0"/>
              <a:t>FIND</a:t>
            </a:r>
          </a:p>
          <a:p>
            <a:pPr>
              <a:lnSpc>
                <a:spcPct val="300000"/>
              </a:lnSpc>
            </a:pPr>
            <a:r>
              <a:rPr lang="en-US" sz="2400" dirty="0" smtClean="0"/>
              <a:t>IDENTIFY</a:t>
            </a:r>
          </a:p>
          <a:p>
            <a:pPr>
              <a:lnSpc>
                <a:spcPct val="300000"/>
              </a:lnSpc>
            </a:pPr>
            <a:r>
              <a:rPr lang="en-US" sz="2400" dirty="0" smtClean="0"/>
              <a:t>SELECT</a:t>
            </a:r>
          </a:p>
          <a:p>
            <a:pPr>
              <a:lnSpc>
                <a:spcPct val="300000"/>
              </a:lnSpc>
            </a:pPr>
            <a:r>
              <a:rPr lang="en-US" sz="2400" dirty="0" smtClean="0"/>
              <a:t>OBTAIN</a:t>
            </a:r>
            <a:endParaRPr 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02" y="914400"/>
            <a:ext cx="40862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0397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457200"/>
            <a:ext cx="688143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2023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381000"/>
            <a:ext cx="7133836" cy="6008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0103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609600"/>
            <a:ext cx="2693987" cy="546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" y="1828800"/>
            <a:ext cx="3295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Lewis Carroll: The Mouse’s Tale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28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Syntax: how you say things       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I </a:t>
            </a:r>
            <a:r>
              <a:rPr lang="en-US" sz="2800" dirty="0" smtClean="0"/>
              <a:t>           love</a:t>
            </a:r>
            <a:r>
              <a:rPr lang="en-US" sz="2800" dirty="0" smtClean="0">
                <a:solidFill>
                  <a:srgbClr val="FF0000"/>
                </a:solidFill>
              </a:rPr>
              <a:t>        </a:t>
            </a:r>
            <a:r>
              <a:rPr lang="en-US" sz="2800" dirty="0" smtClean="0"/>
              <a:t>balloon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fiesta</a:t>
            </a:r>
            <a:r>
              <a:rPr lang="en-US" sz="2800" dirty="0" smtClean="0">
                <a:solidFill>
                  <a:srgbClr val="FF0000"/>
                </a:solidFill>
              </a:rPr>
              <a:t>!</a:t>
            </a:r>
          </a:p>
          <a:p>
            <a:pPr marL="0" indent="0">
              <a:buNone/>
            </a:pPr>
            <a:r>
              <a:rPr lang="en-US" dirty="0" smtClean="0"/>
              <a:t>          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subject       predicate	object</a:t>
            </a:r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/>
              <a:t>Semantic: what it means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I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love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balloon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fiesta</a:t>
            </a:r>
            <a:r>
              <a:rPr lang="en-US" sz="2800" dirty="0" smtClean="0"/>
              <a:t>!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828800" y="2362200"/>
            <a:ext cx="0" cy="228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276600" y="2362200"/>
            <a:ext cx="0" cy="228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876800" y="2362200"/>
            <a:ext cx="0" cy="228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011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177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schema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schema (DC):</a:t>
            </a:r>
          </a:p>
          <a:p>
            <a:endParaRPr lang="en-US" dirty="0"/>
          </a:p>
          <a:p>
            <a:r>
              <a:rPr lang="en-US" dirty="0" smtClean="0"/>
              <a:t>Complex schema </a:t>
            </a:r>
          </a:p>
          <a:p>
            <a:endParaRPr lang="en-US" dirty="0" smtClean="0"/>
          </a:p>
          <a:p>
            <a:r>
              <a:rPr lang="en-US" dirty="0" smtClean="0"/>
              <a:t>Application profile (mix and match)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71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exercise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23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 smtClean="0"/>
              <a:t>Carmen – The Ballet</a:t>
            </a:r>
          </a:p>
          <a:p>
            <a:pPr>
              <a:lnSpc>
                <a:spcPct val="150000"/>
              </a:lnSpc>
            </a:pPr>
            <a:r>
              <a:rPr lang="en-US" sz="3600" dirty="0" smtClean="0"/>
              <a:t>Carmen – The Score</a:t>
            </a:r>
          </a:p>
          <a:p>
            <a:pPr>
              <a:lnSpc>
                <a:spcPct val="150000"/>
              </a:lnSpc>
            </a:pPr>
            <a:r>
              <a:rPr lang="en-US" sz="3600" dirty="0" smtClean="0"/>
              <a:t>Carmen – On Ice</a:t>
            </a:r>
          </a:p>
          <a:p>
            <a:pPr>
              <a:lnSpc>
                <a:spcPct val="150000"/>
              </a:lnSpc>
            </a:pPr>
            <a:r>
              <a:rPr lang="en-US" sz="3600" dirty="0" smtClean="0"/>
              <a:t>Carmen – 1983 Movie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5420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Metadata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Metadata is in part a solution to these problems.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664369"/>
            <a:ext cx="3657600" cy="3657600"/>
          </a:xfrm>
        </p:spPr>
      </p:pic>
    </p:spTree>
    <p:extLst>
      <p:ext uri="{BB962C8B-B14F-4D97-AF65-F5344CB8AC3E}">
        <p14:creationId xmlns:p14="http://schemas.microsoft.com/office/powerpoint/2010/main" val="2048862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 Requirement of Bibliographic Records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Theory of Metadata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682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Works</a:t>
            </a:r>
            <a:endParaRPr lang="en-US" sz="36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1955"/>
            <a:ext cx="7391400" cy="4527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822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04063"/>
            <a:ext cx="4953000" cy="558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5362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4536</TotalTime>
  <Words>1242</Words>
  <Application>Microsoft Office PowerPoint</Application>
  <PresentationFormat>On-screen Show (4:3)</PresentationFormat>
  <Paragraphs>248</Paragraphs>
  <Slides>46</Slides>
  <Notes>6</Notes>
  <HiddenSlides>2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NewsPrint</vt:lpstr>
      <vt:lpstr>Metadata</vt:lpstr>
      <vt:lpstr>Outline</vt:lpstr>
      <vt:lpstr>The Problem</vt:lpstr>
      <vt:lpstr>The Problem</vt:lpstr>
      <vt:lpstr>The Problem</vt:lpstr>
      <vt:lpstr>What Is Metadata</vt:lpstr>
      <vt:lpstr>Function Requirement of Bibliographic Records</vt:lpstr>
      <vt:lpstr>Works</vt:lpstr>
      <vt:lpstr>Agents</vt:lpstr>
      <vt:lpstr>Subjects</vt:lpstr>
      <vt:lpstr>Sample Work Attributes</vt:lpstr>
      <vt:lpstr>Sample Expression Attributes</vt:lpstr>
      <vt:lpstr>Sample Manifestation Attributes</vt:lpstr>
      <vt:lpstr>Sample Item Attributes</vt:lpstr>
      <vt:lpstr>What FRBR Buys Us</vt:lpstr>
      <vt:lpstr>Exercise</vt:lpstr>
      <vt:lpstr>What is metadata?</vt:lpstr>
      <vt:lpstr>Is this metadata?</vt:lpstr>
      <vt:lpstr>Metadata is… </vt:lpstr>
      <vt:lpstr>Metadata is…</vt:lpstr>
      <vt:lpstr>Metadata is…</vt:lpstr>
      <vt:lpstr>Boil down…</vt:lpstr>
      <vt:lpstr>PowerPoint Presentation</vt:lpstr>
      <vt:lpstr>PowerPoint Presentation</vt:lpstr>
      <vt:lpstr>Who Creates Metadata?</vt:lpstr>
      <vt:lpstr>Open Archive Information Systems Metadata Ontology</vt:lpstr>
      <vt:lpstr>Representation Metadata</vt:lpstr>
      <vt:lpstr>Descriptive Metadata</vt:lpstr>
      <vt:lpstr>Technical Metadata</vt:lpstr>
      <vt:lpstr>Preservation Provenance Metadata</vt:lpstr>
      <vt:lpstr>Rights Metadata</vt:lpstr>
      <vt:lpstr>PowerPoint Presentation</vt:lpstr>
      <vt:lpstr>Syntax vs. Semantic</vt:lpstr>
      <vt:lpstr>PowerPoint Presentation</vt:lpstr>
      <vt:lpstr>How to structure?</vt:lpstr>
      <vt:lpstr>MARC</vt:lpstr>
      <vt:lpstr>PowerPoint Presentation</vt:lpstr>
      <vt:lpstr>What is XML?</vt:lpstr>
      <vt:lpstr>Advantages of XML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schema to use?</vt:lpstr>
      <vt:lpstr>Hands on exercise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Metadata</dc:title>
  <dc:creator>Zoe Chao</dc:creator>
  <cp:lastModifiedBy>Robert Olendorf</cp:lastModifiedBy>
  <cp:revision>63</cp:revision>
  <dcterms:created xsi:type="dcterms:W3CDTF">2012-09-30T22:14:29Z</dcterms:created>
  <dcterms:modified xsi:type="dcterms:W3CDTF">2012-10-09T21:33:30Z</dcterms:modified>
</cp:coreProperties>
</file>